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0" r:id="rId4"/>
    <p:sldId id="261" r:id="rId5"/>
    <p:sldId id="258" r:id="rId6"/>
    <p:sldId id="257" r:id="rId7"/>
    <p:sldId id="259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6821-52CB-40E0-B992-9AA2FC3A892B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D4C5-F414-4DA2-903D-0EC123444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36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6821-52CB-40E0-B992-9AA2FC3A892B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D4C5-F414-4DA2-903D-0EC123444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08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6821-52CB-40E0-B992-9AA2FC3A892B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D4C5-F414-4DA2-903D-0EC123444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23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6821-52CB-40E0-B992-9AA2FC3A892B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D4C5-F414-4DA2-903D-0EC123444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02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6821-52CB-40E0-B992-9AA2FC3A892B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D4C5-F414-4DA2-903D-0EC123444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85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6821-52CB-40E0-B992-9AA2FC3A892B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D4C5-F414-4DA2-903D-0EC123444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66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6821-52CB-40E0-B992-9AA2FC3A892B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D4C5-F414-4DA2-903D-0EC123444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08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6821-52CB-40E0-B992-9AA2FC3A892B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D4C5-F414-4DA2-903D-0EC123444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81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6821-52CB-40E0-B992-9AA2FC3A892B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D4C5-F414-4DA2-903D-0EC123444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88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6821-52CB-40E0-B992-9AA2FC3A892B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D4C5-F414-4DA2-903D-0EC123444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2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6821-52CB-40E0-B992-9AA2FC3A892B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D4C5-F414-4DA2-903D-0EC123444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65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86821-52CB-40E0-B992-9AA2FC3A892B}" type="datetimeFigureOut">
              <a:rPr kumimoji="1" lang="ja-JP" altLang="en-US" smtClean="0"/>
              <a:t>2016/7/15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7D4C5-F414-4DA2-903D-0EC123444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05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4214812"/>
            <a:ext cx="2609850" cy="195738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442147" y="711428"/>
            <a:ext cx="6431568" cy="3954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平成</a:t>
            </a:r>
            <a:r>
              <a:rPr lang="en-US" altLang="ja-JP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28</a:t>
            </a:r>
            <a:r>
              <a:rPr lang="ja-JP" altLang="en-US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年度ＰＢＬ（</a:t>
            </a:r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平成２８年４月</a:t>
            </a:r>
            <a:r>
              <a:rPr lang="en-US" altLang="ja-JP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8</a:t>
            </a:r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日～平成２８年７月</a:t>
            </a:r>
            <a:r>
              <a:rPr lang="ja-JP" altLang="en-US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２９日実施）</a:t>
            </a:r>
            <a:endParaRPr lang="en-US" altLang="ja-JP" sz="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endParaRPr lang="en-US" altLang="ja-JP" sz="800" dirty="0" smtClean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基礎</a:t>
            </a:r>
            <a:r>
              <a:rPr lang="ja-JP" altLang="en-US" sz="2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レーザー分光実験</a:t>
            </a:r>
            <a:r>
              <a:rPr lang="ja-JP" altLang="en-US" sz="2800" b="1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実習</a:t>
            </a:r>
            <a:endParaRPr lang="en-US" altLang="ja-JP" sz="2800" b="1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－ 飽和</a:t>
            </a:r>
            <a:r>
              <a:rPr lang="ja-JP" altLang="en-US" sz="2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吸収</a:t>
            </a:r>
            <a:r>
              <a:rPr lang="ja-JP" altLang="en-US" sz="2800" b="1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分光 －</a:t>
            </a:r>
            <a:endParaRPr lang="en-US" altLang="ja-JP" sz="2800" b="1" dirty="0" smtClean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algn="ctr"/>
            <a:endParaRPr lang="en-US" altLang="ja-JP" sz="2000" dirty="0" smtClean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〔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担当教員</a:t>
            </a:r>
            <a:r>
              <a:rPr lang="en-US" altLang="ja-JP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〕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　物理</a:t>
            </a:r>
            <a:r>
              <a:rPr lang="ja-JP" altLang="en-US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工学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専攻　熊倉 光孝</a:t>
            </a:r>
            <a:endParaRPr lang="en-US" altLang="ja-JP" sz="2000" dirty="0" smtClean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algn="ctr"/>
            <a:endParaRPr lang="en-US" altLang="ja-JP" sz="2000" dirty="0" smtClean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〔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受講学生</a:t>
            </a:r>
            <a:r>
              <a:rPr lang="en-US" altLang="ja-JP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〕</a:t>
            </a:r>
            <a:r>
              <a:rPr lang="ja-JP" altLang="en-US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物理工学専攻　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木</a:t>
            </a:r>
            <a:r>
              <a:rPr lang="ja-JP" altLang="en-US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南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 安寿花</a:t>
            </a:r>
            <a:endParaRPr lang="en-US" altLang="ja-JP" sz="2000" dirty="0" smtClean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algn="ctr"/>
            <a:endParaRPr lang="en-US" altLang="ja-JP" sz="2000" dirty="0" smtClean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algn="ctr"/>
            <a:endParaRPr lang="en-US" altLang="ja-JP" sz="20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045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95" y="3528574"/>
            <a:ext cx="3945292" cy="2944416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" r="9014" b="1"/>
          <a:stretch/>
        </p:blipFill>
        <p:spPr>
          <a:xfrm>
            <a:off x="398123" y="642026"/>
            <a:ext cx="4553256" cy="249841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94799" y="434909"/>
            <a:ext cx="37850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 smtClean="0"/>
              <a:t>Theoretical</a:t>
            </a:r>
          </a:p>
          <a:p>
            <a:r>
              <a:rPr kumimoji="1" lang="ja-JP" altLang="en-US" sz="1200" dirty="0" smtClean="0"/>
              <a:t>・</a:t>
            </a:r>
            <a:r>
              <a:rPr kumimoji="1" lang="en-US" altLang="ja-JP" sz="1200" dirty="0" smtClean="0"/>
              <a:t>optical transition </a:t>
            </a:r>
            <a:r>
              <a:rPr kumimoji="1" lang="ja-JP" altLang="en-US" sz="1200" dirty="0" smtClean="0"/>
              <a:t>の </a:t>
            </a:r>
            <a:r>
              <a:rPr lang="en-US" altLang="ja-JP" sz="1200" dirty="0" smtClean="0"/>
              <a:t>saturation </a:t>
            </a:r>
            <a:r>
              <a:rPr lang="ja-JP" altLang="en-US" sz="1200" dirty="0" smtClean="0"/>
              <a:t>現象を学習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・</a:t>
            </a:r>
            <a:r>
              <a:rPr kumimoji="1" lang="en-US" altLang="ja-JP" sz="1200" dirty="0" smtClean="0"/>
              <a:t>spectrum</a:t>
            </a:r>
            <a:r>
              <a:rPr kumimoji="1" lang="ja-JP" altLang="en-US" sz="1200" dirty="0" smtClean="0"/>
              <a:t>の線幅を決める要因の学習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・</a:t>
            </a:r>
            <a:r>
              <a:rPr kumimoji="1" lang="en-US" altLang="ja-JP" sz="1200" dirty="0" err="1" smtClean="0"/>
              <a:t>Rb</a:t>
            </a:r>
            <a:r>
              <a:rPr kumimoji="1" lang="ja-JP" altLang="en-US" sz="1200" dirty="0" smtClean="0"/>
              <a:t>原子のスペクトル形状、位置の予測</a:t>
            </a:r>
            <a:endParaRPr kumimoji="1"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</a:t>
            </a:r>
            <a:r>
              <a:rPr lang="en-US" altLang="ja-JP" sz="1200" dirty="0" smtClean="0"/>
              <a:t>fine structure, hyperfine structure, Doppler width</a:t>
            </a:r>
          </a:p>
          <a:p>
            <a:r>
              <a:rPr kumimoji="1" lang="en-US" altLang="ja-JP" sz="1200" dirty="0"/>
              <a:t> </a:t>
            </a:r>
            <a:r>
              <a:rPr kumimoji="1" lang="en-US" altLang="ja-JP" sz="1200" dirty="0" smtClean="0"/>
              <a:t>     selection rule, </a:t>
            </a:r>
          </a:p>
          <a:p>
            <a:endParaRPr kumimoji="1" lang="en-US" altLang="ja-JP" sz="1200" dirty="0" smtClean="0"/>
          </a:p>
          <a:p>
            <a:r>
              <a:rPr lang="en-US" altLang="ja-JP" sz="1200" u="sng" dirty="0" smtClean="0"/>
              <a:t>Experimental</a:t>
            </a:r>
            <a:endParaRPr kumimoji="1" lang="en-US" altLang="ja-JP" sz="1200" u="sng" dirty="0" smtClean="0"/>
          </a:p>
          <a:p>
            <a:r>
              <a:rPr kumimoji="1" lang="ja-JP" altLang="en-US" sz="1200" dirty="0" smtClean="0"/>
              <a:t>・</a:t>
            </a:r>
            <a:r>
              <a:rPr kumimoji="1" lang="en-US" altLang="ja-JP" sz="1200" dirty="0" err="1" smtClean="0"/>
              <a:t>Rb</a:t>
            </a:r>
            <a:r>
              <a:rPr kumimoji="1" lang="ja-JP" altLang="en-US" sz="1200" dirty="0" smtClean="0"/>
              <a:t>原子の</a:t>
            </a:r>
            <a:r>
              <a:rPr kumimoji="1" lang="en-US" altLang="ja-JP" sz="1200" dirty="0" smtClean="0"/>
              <a:t>12816.68 cm</a:t>
            </a:r>
            <a:r>
              <a:rPr kumimoji="1" lang="en-US" altLang="ja-JP" sz="1200" baseline="30000" dirty="0" smtClean="0"/>
              <a:t>-1 </a:t>
            </a:r>
            <a:r>
              <a:rPr kumimoji="1" lang="en-US" altLang="ja-JP" sz="1200" dirty="0" smtClean="0"/>
              <a:t>(λ=780.4 nm)</a:t>
            </a:r>
            <a:r>
              <a:rPr kumimoji="1" lang="ja-JP" altLang="en-US" sz="1200" dirty="0" smtClean="0"/>
              <a:t>　</a:t>
            </a:r>
            <a:r>
              <a:rPr lang="ja-JP" altLang="en-US" sz="1200" dirty="0" smtClean="0"/>
              <a:t>付近の吸収分光</a:t>
            </a:r>
            <a:endParaRPr lang="en-US" altLang="ja-JP" sz="1200" dirty="0" smtClean="0"/>
          </a:p>
          <a:p>
            <a:r>
              <a:rPr lang="ja-JP" altLang="en-US" sz="1200" dirty="0" smtClean="0"/>
              <a:t>      光源　 ： 既存の波長可変 </a:t>
            </a:r>
            <a:r>
              <a:rPr lang="en-US" altLang="ja-JP" sz="1200" dirty="0" err="1" smtClean="0"/>
              <a:t>ECDL</a:t>
            </a:r>
            <a:endParaRPr lang="en-US" altLang="ja-JP" sz="1200" dirty="0"/>
          </a:p>
          <a:p>
            <a:r>
              <a:rPr lang="ja-JP" altLang="en-US" sz="1200" dirty="0" smtClean="0"/>
              <a:t>　　測定系： 自作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・</a:t>
            </a:r>
            <a:r>
              <a:rPr kumimoji="1" lang="en-US" altLang="ja-JP" sz="1200" dirty="0" smtClean="0"/>
              <a:t>probe</a:t>
            </a:r>
            <a:r>
              <a:rPr kumimoji="1" lang="ja-JP" altLang="en-US" sz="1200" dirty="0" smtClean="0"/>
              <a:t>光に対する</a:t>
            </a:r>
            <a:r>
              <a:rPr kumimoji="1" lang="en-US" altLang="ja-JP" sz="1200" dirty="0" smtClean="0"/>
              <a:t>pump</a:t>
            </a:r>
            <a:r>
              <a:rPr kumimoji="1" lang="ja-JP" altLang="en-US" sz="1200" dirty="0" smtClean="0"/>
              <a:t>光の効果</a:t>
            </a:r>
            <a:r>
              <a:rPr lang="ja-JP" altLang="en-US" sz="1200" dirty="0"/>
              <a:t>（</a:t>
            </a:r>
            <a:r>
              <a:rPr lang="en-US" altLang="ja-JP" sz="1200" dirty="0"/>
              <a:t>Lamb dip</a:t>
            </a:r>
            <a:r>
              <a:rPr lang="ja-JP" altLang="en-US" sz="1200" dirty="0" smtClean="0"/>
              <a:t>）</a:t>
            </a:r>
            <a:r>
              <a:rPr kumimoji="1" lang="ja-JP" altLang="en-US" sz="1200" dirty="0" smtClean="0"/>
              <a:t>を確認</a:t>
            </a:r>
            <a:endParaRPr kumimoji="1"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</a:t>
            </a:r>
            <a:r>
              <a:rPr lang="ja-JP" altLang="en-US" sz="1200" dirty="0"/>
              <a:t> </a:t>
            </a:r>
            <a:r>
              <a:rPr lang="ja-JP" altLang="en-US" sz="1200" dirty="0" smtClean="0"/>
              <a:t>周波数から、</a:t>
            </a:r>
            <a:r>
              <a:rPr lang="en-US" altLang="ja-JP" sz="1200" baseline="30000" dirty="0" smtClean="0"/>
              <a:t>87</a:t>
            </a:r>
            <a:r>
              <a:rPr lang="en-US" altLang="ja-JP" sz="1200" dirty="0" smtClean="0"/>
              <a:t>Rb</a:t>
            </a:r>
            <a:r>
              <a:rPr lang="ja-JP" altLang="en-US" sz="1200" dirty="0" smtClean="0"/>
              <a:t>の</a:t>
            </a:r>
            <a:r>
              <a:rPr lang="en-US" altLang="ja-JP" sz="1200" dirty="0" smtClean="0"/>
              <a:t>5s</a:t>
            </a:r>
            <a:r>
              <a:rPr lang="en-US" altLang="ja-JP" sz="1200" baseline="30000" dirty="0" smtClean="0"/>
              <a:t>2</a:t>
            </a:r>
            <a:r>
              <a:rPr lang="en-US" altLang="ja-JP" sz="1200" dirty="0" smtClean="0"/>
              <a:t>S</a:t>
            </a:r>
            <a:r>
              <a:rPr lang="en-US" altLang="ja-JP" sz="1200" baseline="-25000" dirty="0" smtClean="0"/>
              <a:t>1/2</a:t>
            </a:r>
            <a:r>
              <a:rPr lang="ja-JP" altLang="en-US" sz="1200" dirty="0"/>
              <a:t>（Ｆ</a:t>
            </a:r>
            <a:r>
              <a:rPr lang="en-US" altLang="ja-JP" sz="1200" dirty="0"/>
              <a:t>=2)</a:t>
            </a:r>
            <a:r>
              <a:rPr lang="ja-JP" altLang="en-US" sz="1200" dirty="0"/>
              <a:t>→</a:t>
            </a:r>
            <a:r>
              <a:rPr lang="en-US" altLang="ja-JP" sz="1200" dirty="0"/>
              <a:t>5p</a:t>
            </a:r>
            <a:r>
              <a:rPr lang="en-US" altLang="ja-JP" sz="1200" baseline="30000" dirty="0"/>
              <a:t>2</a:t>
            </a:r>
            <a:r>
              <a:rPr lang="en-US" altLang="ja-JP" sz="1200" dirty="0"/>
              <a:t>P</a:t>
            </a:r>
            <a:r>
              <a:rPr lang="en-US" altLang="ja-JP" sz="1200" baseline="-25000" dirty="0"/>
              <a:t>3/2</a:t>
            </a:r>
            <a:r>
              <a:rPr lang="en-US" altLang="ja-JP" sz="1200" dirty="0"/>
              <a:t>(F=3</a:t>
            </a:r>
            <a:r>
              <a:rPr lang="en-US" altLang="ja-JP" sz="1200" dirty="0" smtClean="0"/>
              <a:t>)</a:t>
            </a:r>
            <a:r>
              <a:rPr lang="ja-JP" altLang="en-US" sz="1200" dirty="0" smtClean="0"/>
              <a:t>と同定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・“</a:t>
            </a:r>
            <a:r>
              <a:rPr kumimoji="1" lang="en-US" altLang="ja-JP" sz="1200" dirty="0" err="1" smtClean="0"/>
              <a:t>Rb</a:t>
            </a:r>
            <a:r>
              <a:rPr kumimoji="1" lang="ja-JP" altLang="en-US" sz="1200" dirty="0" smtClean="0"/>
              <a:t>のみ”と“</a:t>
            </a:r>
            <a:r>
              <a:rPr kumimoji="1" lang="en-US" altLang="ja-JP" sz="1200" dirty="0" err="1" smtClean="0"/>
              <a:t>Rb+Ne</a:t>
            </a:r>
            <a:r>
              <a:rPr lang="en-US" altLang="ja-JP" sz="1200" dirty="0" smtClean="0"/>
              <a:t>(</a:t>
            </a:r>
            <a:r>
              <a:rPr kumimoji="1" lang="en-US" altLang="ja-JP" sz="1200" dirty="0" smtClean="0"/>
              <a:t>6Torr)</a:t>
            </a:r>
            <a:r>
              <a:rPr kumimoji="1" lang="ja-JP" altLang="en-US" sz="1200" dirty="0" smtClean="0"/>
              <a:t>”で</a:t>
            </a:r>
            <a:r>
              <a:rPr lang="ja-JP" altLang="en-US" sz="1200" dirty="0" smtClean="0"/>
              <a:t>原子衝突の効果</a:t>
            </a:r>
            <a:endParaRPr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（</a:t>
            </a:r>
            <a:r>
              <a:rPr lang="en-US" altLang="ja-JP" sz="1200" dirty="0" smtClean="0"/>
              <a:t>dip</a:t>
            </a:r>
            <a:r>
              <a:rPr lang="ja-JP" altLang="en-US" sz="1200" dirty="0" smtClean="0"/>
              <a:t>の消失）も確認</a:t>
            </a:r>
            <a:endParaRPr kumimoji="1" lang="ja-JP" altLang="en-US" sz="1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" y="3692595"/>
            <a:ext cx="4682109" cy="23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9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059769" y="1359035"/>
            <a:ext cx="559319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Theoretical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optical transition </a:t>
            </a:r>
            <a:r>
              <a:rPr kumimoji="1" lang="ja-JP" altLang="en-US" dirty="0" smtClean="0"/>
              <a:t>の </a:t>
            </a:r>
            <a:r>
              <a:rPr lang="en-US" altLang="ja-JP" dirty="0" smtClean="0"/>
              <a:t>saturation </a:t>
            </a:r>
            <a:r>
              <a:rPr lang="ja-JP" altLang="en-US" dirty="0" smtClean="0"/>
              <a:t>現象を学習</a:t>
            </a:r>
            <a:endParaRPr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spectrum</a:t>
            </a:r>
            <a:r>
              <a:rPr kumimoji="1" lang="ja-JP" altLang="en-US" dirty="0" smtClean="0"/>
              <a:t>の線幅を決める要因の学習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err="1" smtClean="0"/>
              <a:t>Rb</a:t>
            </a:r>
            <a:r>
              <a:rPr kumimoji="1" lang="ja-JP" altLang="en-US" dirty="0" smtClean="0"/>
              <a:t>原子のスペクトル形状、位置の予測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fine structure, hyperfine structure, Doppler width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selection rule, </a:t>
            </a:r>
          </a:p>
          <a:p>
            <a:endParaRPr kumimoji="1" lang="en-US" altLang="ja-JP" dirty="0" smtClean="0"/>
          </a:p>
          <a:p>
            <a:r>
              <a:rPr lang="en-US" altLang="ja-JP" u="sng" dirty="0" smtClean="0"/>
              <a:t>Experimental</a:t>
            </a:r>
            <a:endParaRPr kumimoji="1" lang="en-US" altLang="ja-JP" u="sng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err="1" smtClean="0"/>
              <a:t>Rb</a:t>
            </a:r>
            <a:r>
              <a:rPr kumimoji="1" lang="ja-JP" altLang="en-US" dirty="0" smtClean="0"/>
              <a:t>原子の</a:t>
            </a:r>
            <a:r>
              <a:rPr kumimoji="1" lang="en-US" altLang="ja-JP" dirty="0" smtClean="0"/>
              <a:t>12816.7 cm</a:t>
            </a:r>
            <a:r>
              <a:rPr kumimoji="1" lang="en-US" altLang="ja-JP" baseline="30000" dirty="0" smtClean="0"/>
              <a:t>-1 </a:t>
            </a:r>
            <a:r>
              <a:rPr kumimoji="1" lang="en-US" altLang="ja-JP" dirty="0" smtClean="0"/>
              <a:t>(λ=780.4 nm)</a:t>
            </a:r>
            <a:r>
              <a:rPr kumimoji="1" lang="ja-JP" altLang="en-US" dirty="0" smtClean="0"/>
              <a:t>　</a:t>
            </a:r>
            <a:r>
              <a:rPr lang="ja-JP" altLang="en-US" dirty="0" smtClean="0"/>
              <a:t>付近の吸収分光</a:t>
            </a:r>
            <a:endParaRPr lang="en-US" altLang="ja-JP" dirty="0" smtClean="0"/>
          </a:p>
          <a:p>
            <a:r>
              <a:rPr lang="ja-JP" altLang="en-US" dirty="0" smtClean="0"/>
              <a:t>      光源　 ： 既存の波長可変 </a:t>
            </a:r>
            <a:r>
              <a:rPr lang="en-US" altLang="ja-JP" dirty="0" err="1" smtClean="0"/>
              <a:t>ECDL</a:t>
            </a:r>
            <a:endParaRPr lang="en-US" altLang="ja-JP" dirty="0"/>
          </a:p>
          <a:p>
            <a:r>
              <a:rPr lang="ja-JP" altLang="en-US" dirty="0" smtClean="0"/>
              <a:t>　　測定系： 自作</a:t>
            </a:r>
            <a:endParaRPr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probe</a:t>
            </a:r>
            <a:r>
              <a:rPr kumimoji="1" lang="ja-JP" altLang="en-US" dirty="0" smtClean="0"/>
              <a:t>光に対する</a:t>
            </a:r>
            <a:r>
              <a:rPr kumimoji="1" lang="en-US" altLang="ja-JP" dirty="0" smtClean="0"/>
              <a:t>pump</a:t>
            </a:r>
            <a:r>
              <a:rPr kumimoji="1" lang="ja-JP" altLang="en-US" dirty="0" smtClean="0"/>
              <a:t>光の効果</a:t>
            </a:r>
            <a:r>
              <a:rPr lang="ja-JP" altLang="en-US" dirty="0"/>
              <a:t>（</a:t>
            </a:r>
            <a:r>
              <a:rPr lang="en-US" altLang="ja-JP" dirty="0"/>
              <a:t>Lamb dip</a:t>
            </a:r>
            <a:r>
              <a:rPr lang="ja-JP" altLang="en-US" dirty="0" smtClean="0"/>
              <a:t>）</a:t>
            </a:r>
            <a:r>
              <a:rPr kumimoji="1" lang="ja-JP" altLang="en-US" dirty="0" smtClean="0"/>
              <a:t>を確認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/>
              <a:t> </a:t>
            </a:r>
            <a:r>
              <a:rPr lang="ja-JP" altLang="en-US" dirty="0" smtClean="0"/>
              <a:t>周波数から、</a:t>
            </a:r>
            <a:r>
              <a:rPr lang="en-US" altLang="ja-JP" baseline="30000" dirty="0" smtClean="0"/>
              <a:t>87</a:t>
            </a:r>
            <a:r>
              <a:rPr lang="en-US" altLang="ja-JP" dirty="0" smtClean="0"/>
              <a:t>Rb</a:t>
            </a:r>
            <a:r>
              <a:rPr lang="ja-JP" altLang="en-US" dirty="0" smtClean="0"/>
              <a:t>の</a:t>
            </a:r>
            <a:r>
              <a:rPr lang="en-US" altLang="ja-JP" dirty="0" smtClean="0"/>
              <a:t>5s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S</a:t>
            </a:r>
            <a:r>
              <a:rPr lang="en-US" altLang="ja-JP" baseline="-25000" dirty="0" smtClean="0"/>
              <a:t>1/2</a:t>
            </a:r>
            <a:r>
              <a:rPr lang="ja-JP" altLang="en-US" dirty="0"/>
              <a:t>（Ｆ</a:t>
            </a:r>
            <a:r>
              <a:rPr lang="en-US" altLang="ja-JP" dirty="0"/>
              <a:t>=2)</a:t>
            </a:r>
            <a:r>
              <a:rPr lang="ja-JP" altLang="en-US" dirty="0"/>
              <a:t>→</a:t>
            </a:r>
            <a:r>
              <a:rPr lang="en-US" altLang="ja-JP" dirty="0"/>
              <a:t>5p</a:t>
            </a:r>
            <a:r>
              <a:rPr lang="en-US" altLang="ja-JP" baseline="30000" dirty="0"/>
              <a:t>2</a:t>
            </a:r>
            <a:r>
              <a:rPr lang="en-US" altLang="ja-JP" dirty="0"/>
              <a:t>P</a:t>
            </a:r>
            <a:r>
              <a:rPr lang="en-US" altLang="ja-JP" baseline="-25000" dirty="0"/>
              <a:t>3/2</a:t>
            </a:r>
            <a:r>
              <a:rPr lang="en-US" altLang="ja-JP" dirty="0"/>
              <a:t>(F=3</a:t>
            </a:r>
            <a:r>
              <a:rPr lang="en-US" altLang="ja-JP" dirty="0" smtClean="0"/>
              <a:t>)</a:t>
            </a:r>
            <a:r>
              <a:rPr lang="ja-JP" altLang="en-US" dirty="0" smtClean="0"/>
              <a:t>と同定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・“</a:t>
            </a:r>
            <a:r>
              <a:rPr kumimoji="1" lang="en-US" altLang="ja-JP" dirty="0" err="1" smtClean="0"/>
              <a:t>Rb</a:t>
            </a:r>
            <a:r>
              <a:rPr kumimoji="1" lang="ja-JP" altLang="en-US" dirty="0" smtClean="0"/>
              <a:t>のみ”と“</a:t>
            </a:r>
            <a:r>
              <a:rPr kumimoji="1" lang="en-US" altLang="ja-JP" dirty="0" err="1" smtClean="0"/>
              <a:t>Rb+Ne</a:t>
            </a:r>
            <a:r>
              <a:rPr lang="en-US" altLang="ja-JP" dirty="0" smtClean="0"/>
              <a:t>(</a:t>
            </a:r>
            <a:r>
              <a:rPr kumimoji="1" lang="en-US" altLang="ja-JP" dirty="0" smtClean="0"/>
              <a:t>6Torr)</a:t>
            </a:r>
            <a:r>
              <a:rPr kumimoji="1" lang="ja-JP" altLang="en-US" dirty="0" smtClean="0"/>
              <a:t>”で</a:t>
            </a:r>
            <a:r>
              <a:rPr lang="ja-JP" altLang="en-US" dirty="0" smtClean="0"/>
              <a:t>原子衝突の効果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（</a:t>
            </a:r>
            <a:r>
              <a:rPr lang="en-US" altLang="ja-JP" dirty="0" smtClean="0"/>
              <a:t>dip</a:t>
            </a:r>
            <a:r>
              <a:rPr lang="ja-JP" altLang="en-US" dirty="0" smtClean="0"/>
              <a:t>の消失）も確認</a:t>
            </a:r>
            <a:endParaRPr lang="en-US" altLang="ja-JP" dirty="0" smtClean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739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867710" y="2002464"/>
            <a:ext cx="56614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u="sng" dirty="0"/>
              <a:t>経費</a:t>
            </a:r>
            <a:endParaRPr lang="en-US" altLang="ja-JP" u="sng" dirty="0"/>
          </a:p>
          <a:p>
            <a:r>
              <a:rPr lang="ja-JP" altLang="en-US" dirty="0"/>
              <a:t>　　</a:t>
            </a:r>
            <a:r>
              <a:rPr lang="ja-JP" altLang="en-US" sz="1600" dirty="0"/>
              <a:t>予算 </a:t>
            </a:r>
            <a:r>
              <a:rPr lang="en-US" altLang="ja-JP" sz="1600" dirty="0"/>
              <a:t>:</a:t>
            </a:r>
            <a:r>
              <a:rPr lang="ja-JP" altLang="en-US" sz="1600" dirty="0"/>
              <a:t>　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\ </a:t>
            </a:r>
            <a:r>
              <a:rPr lang="en-US" altLang="ja-JP" sz="1600" dirty="0"/>
              <a:t>233,000 </a:t>
            </a:r>
            <a:endParaRPr lang="en-US" altLang="ja-JP" sz="1600" dirty="0" smtClean="0"/>
          </a:p>
          <a:p>
            <a:endParaRPr lang="en-US" altLang="ja-JP" sz="1600" dirty="0"/>
          </a:p>
          <a:p>
            <a:r>
              <a:rPr lang="en-US" altLang="ja-JP" sz="1600" dirty="0"/>
              <a:t>      </a:t>
            </a:r>
            <a:r>
              <a:rPr lang="ja-JP" altLang="en-US" sz="1600" dirty="0"/>
              <a:t>支出 </a:t>
            </a:r>
            <a:r>
              <a:rPr lang="en-US" altLang="ja-JP" sz="1600" dirty="0"/>
              <a:t>: </a:t>
            </a:r>
            <a:r>
              <a:rPr lang="en-US" altLang="ja-JP" sz="1600" dirty="0" smtClean="0"/>
              <a:t>    \ 232,223     </a:t>
            </a:r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（内訳）</a:t>
            </a:r>
            <a:r>
              <a:rPr lang="en-US" altLang="ja-JP" sz="1600" dirty="0" smtClean="0"/>
              <a:t>  </a:t>
            </a:r>
            <a:r>
              <a:rPr lang="ja-JP" altLang="en-US" sz="1600" dirty="0"/>
              <a:t>ラバーヒーター　　　　　４個　　</a:t>
            </a:r>
            <a:r>
              <a:rPr lang="en-US" altLang="ja-JP" sz="1600" dirty="0"/>
              <a:t>\    21,557</a:t>
            </a:r>
          </a:p>
          <a:p>
            <a:r>
              <a:rPr lang="ja-JP" altLang="en-US" sz="1600" dirty="0"/>
              <a:t>　　　　　　　</a:t>
            </a:r>
            <a:r>
              <a:rPr lang="ja-JP" altLang="en-US" sz="1600" dirty="0" smtClean="0"/>
              <a:t>　回転式</a:t>
            </a:r>
            <a:r>
              <a:rPr lang="ja-JP" altLang="en-US" sz="1600" dirty="0"/>
              <a:t>ＮＤフィルター　 </a:t>
            </a:r>
            <a:r>
              <a:rPr lang="ja-JP" altLang="en-US" sz="1600" dirty="0" smtClean="0"/>
              <a:t> ２個</a:t>
            </a:r>
            <a:r>
              <a:rPr lang="ja-JP" altLang="en-US" sz="1600" dirty="0"/>
              <a:t>　　</a:t>
            </a:r>
            <a:r>
              <a:rPr lang="en-US" altLang="ja-JP" sz="1600" dirty="0"/>
              <a:t>\  152,064</a:t>
            </a:r>
          </a:p>
          <a:p>
            <a:r>
              <a:rPr lang="ja-JP" altLang="en-US" sz="1600" dirty="0"/>
              <a:t>　　　　　　　</a:t>
            </a:r>
            <a:r>
              <a:rPr lang="ja-JP" altLang="en-US" sz="1600" dirty="0" smtClean="0"/>
              <a:t>　</a:t>
            </a:r>
            <a:r>
              <a:rPr lang="en-US" altLang="ja-JP" sz="1600" dirty="0" smtClean="0"/>
              <a:t>PBS</a:t>
            </a:r>
            <a:r>
              <a:rPr lang="ja-JP" altLang="en-US" sz="1600" dirty="0"/>
              <a:t>　　　　　　　　　　　　 </a:t>
            </a:r>
            <a:r>
              <a:rPr lang="ja-JP" altLang="en-US" sz="1600" dirty="0" smtClean="0"/>
              <a:t>１個</a:t>
            </a:r>
            <a:r>
              <a:rPr lang="ja-JP" altLang="en-US" sz="1600" dirty="0"/>
              <a:t>　　</a:t>
            </a:r>
            <a:r>
              <a:rPr lang="en-US" altLang="ja-JP" sz="1600" dirty="0"/>
              <a:t>\ </a:t>
            </a:r>
            <a:r>
              <a:rPr lang="en-US" altLang="ja-JP" sz="1600" dirty="0" smtClean="0"/>
              <a:t>    27,799</a:t>
            </a:r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　　　　</a:t>
            </a:r>
            <a:r>
              <a:rPr lang="en-US" altLang="ja-JP" sz="1600" dirty="0" err="1" smtClean="0"/>
              <a:t>NPBS</a:t>
            </a:r>
            <a:r>
              <a:rPr lang="ja-JP" altLang="en-US" sz="1600" dirty="0" smtClean="0"/>
              <a:t>　　　　　　　　　　　 １個　　</a:t>
            </a:r>
            <a:r>
              <a:rPr lang="en-US" altLang="ja-JP" sz="1600" dirty="0" smtClean="0"/>
              <a:t>\     26,676</a:t>
            </a:r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　　　　　遮光部材　　　　　　　　  １個      </a:t>
            </a:r>
            <a:r>
              <a:rPr lang="en-US" altLang="ja-JP" sz="1600" dirty="0" smtClean="0"/>
              <a:t>\       4,127</a:t>
            </a:r>
          </a:p>
          <a:p>
            <a:r>
              <a:rPr lang="en-US" altLang="ja-JP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28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925053" y="1744579"/>
            <a:ext cx="6268452" cy="3200400"/>
            <a:chOff x="433137" y="318130"/>
            <a:chExt cx="5871410" cy="259351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4"/>
            <a:stretch/>
          </p:blipFill>
          <p:spPr>
            <a:xfrm>
              <a:off x="433137" y="318130"/>
              <a:ext cx="5089358" cy="2593512"/>
            </a:xfrm>
            <a:prstGeom prst="rect">
              <a:avLst/>
            </a:prstGeom>
          </p:spPr>
        </p:pic>
        <p:cxnSp>
          <p:nvCxnSpPr>
            <p:cNvPr id="6" name="直線矢印コネクタ 5"/>
            <p:cNvCxnSpPr/>
            <p:nvPr/>
          </p:nvCxnSpPr>
          <p:spPr>
            <a:xfrm flipH="1">
              <a:off x="5233737" y="1311442"/>
              <a:ext cx="1070810" cy="12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flipH="1">
              <a:off x="1046747" y="1331495"/>
              <a:ext cx="4026569" cy="160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flipV="1">
              <a:off x="4134852" y="697832"/>
              <a:ext cx="822159" cy="645694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 flipH="1">
              <a:off x="1082844" y="673768"/>
              <a:ext cx="3886198" cy="541421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H="1">
              <a:off x="1937084" y="2069431"/>
              <a:ext cx="3284623" cy="24064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flipH="1" flipV="1">
              <a:off x="5149517" y="1347537"/>
              <a:ext cx="72188" cy="721895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H="1" flipV="1">
              <a:off x="1933075" y="1355559"/>
              <a:ext cx="4009" cy="725904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H="1" flipV="1">
              <a:off x="1933075" y="1367591"/>
              <a:ext cx="1736557" cy="4009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255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745958" y="1532020"/>
            <a:ext cx="7459579" cy="3698068"/>
            <a:chOff x="745958" y="1532020"/>
            <a:chExt cx="7459579" cy="3698068"/>
          </a:xfrm>
        </p:grpSpPr>
        <p:grpSp>
          <p:nvGrpSpPr>
            <p:cNvPr id="69" name="グループ化 68"/>
            <p:cNvGrpSpPr/>
            <p:nvPr/>
          </p:nvGrpSpPr>
          <p:grpSpPr>
            <a:xfrm>
              <a:off x="745958" y="1532020"/>
              <a:ext cx="7459579" cy="3698068"/>
              <a:chOff x="324853" y="942473"/>
              <a:chExt cx="7459579" cy="3698068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3248526" y="2370221"/>
                <a:ext cx="1118937" cy="39704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正方形/長方形 55"/>
              <p:cNvSpPr/>
              <p:nvPr/>
            </p:nvSpPr>
            <p:spPr>
              <a:xfrm>
                <a:off x="4074694" y="2257926"/>
                <a:ext cx="336885" cy="577516"/>
              </a:xfrm>
              <a:prstGeom prst="rect">
                <a:avLst/>
              </a:prstGeom>
              <a:solidFill>
                <a:srgbClr val="FBE5D6">
                  <a:alpha val="47843"/>
                </a:srgb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54"/>
              <p:cNvSpPr/>
              <p:nvPr/>
            </p:nvSpPr>
            <p:spPr>
              <a:xfrm>
                <a:off x="3188368" y="2273968"/>
                <a:ext cx="336885" cy="577516"/>
              </a:xfrm>
              <a:prstGeom prst="rect">
                <a:avLst/>
              </a:prstGeom>
              <a:solidFill>
                <a:srgbClr val="FBE5D6">
                  <a:alpha val="47843"/>
                </a:srgb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3886200" y="3663637"/>
                <a:ext cx="117843" cy="55399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 rot="-1500000">
                <a:off x="5972467" y="1165077"/>
                <a:ext cx="92987" cy="5539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 rot="-1200000">
                <a:off x="5122236" y="3647593"/>
                <a:ext cx="92987" cy="5539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 rot="-1200000">
                <a:off x="4580816" y="2263960"/>
                <a:ext cx="92987" cy="5539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 rot="-1200000">
                <a:off x="4745247" y="2271982"/>
                <a:ext cx="92987" cy="5539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 rot="-1200000">
                <a:off x="4909678" y="2280003"/>
                <a:ext cx="92987" cy="5539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 rot="-1200000">
                <a:off x="5078121" y="2292036"/>
                <a:ext cx="92987" cy="5539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 rot="-240000">
                <a:off x="5603500" y="2288027"/>
                <a:ext cx="92987" cy="5539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6027821" y="2384661"/>
                <a:ext cx="312821" cy="32244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2679031" y="2392682"/>
                <a:ext cx="312821" cy="3224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" name="直線コネクタ 12"/>
              <p:cNvCxnSpPr/>
              <p:nvPr/>
            </p:nvCxnSpPr>
            <p:spPr>
              <a:xfrm flipH="1">
                <a:off x="6027822" y="2382253"/>
                <a:ext cx="300789" cy="312821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H="1">
                <a:off x="2691064" y="2402305"/>
                <a:ext cx="300789" cy="312821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/>
              <p:cNvCxnSpPr/>
              <p:nvPr/>
            </p:nvCxnSpPr>
            <p:spPr>
              <a:xfrm flipH="1" flipV="1">
                <a:off x="1913021" y="2550695"/>
                <a:ext cx="5041232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グループ化 40"/>
              <p:cNvGrpSpPr/>
              <p:nvPr/>
            </p:nvGrpSpPr>
            <p:grpSpPr>
              <a:xfrm>
                <a:off x="521369" y="2117559"/>
                <a:ext cx="1319462" cy="649705"/>
                <a:chOff x="461211" y="2153653"/>
                <a:chExt cx="1319462" cy="649705"/>
              </a:xfrm>
            </p:grpSpPr>
            <p:sp>
              <p:nvSpPr>
                <p:cNvPr id="18" name="フローチャート: 論理積ゲート 17"/>
                <p:cNvSpPr/>
                <p:nvPr/>
              </p:nvSpPr>
              <p:spPr>
                <a:xfrm flipH="1">
                  <a:off x="1624262" y="2514599"/>
                  <a:ext cx="156411" cy="192505"/>
                </a:xfrm>
                <a:prstGeom prst="flowChartDelay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4" name="直線コネクタ 23"/>
                <p:cNvCxnSpPr/>
                <p:nvPr/>
              </p:nvCxnSpPr>
              <p:spPr>
                <a:xfrm flipV="1">
                  <a:off x="1323474" y="2628899"/>
                  <a:ext cx="348916" cy="6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/>
                <p:cNvCxnSpPr/>
                <p:nvPr/>
              </p:nvCxnSpPr>
              <p:spPr>
                <a:xfrm flipV="1">
                  <a:off x="1355557" y="2336130"/>
                  <a:ext cx="348916" cy="6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二等辺三角形 26"/>
                <p:cNvSpPr/>
                <p:nvPr/>
              </p:nvSpPr>
              <p:spPr>
                <a:xfrm rot="16200000">
                  <a:off x="745959" y="2189747"/>
                  <a:ext cx="649705" cy="57751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1034716" y="2430379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dirty="0"/>
                    <a:t>－</a:t>
                  </a:r>
                  <a:endParaRPr kumimoji="1" lang="ja-JP" altLang="en-US" dirty="0"/>
                </a:p>
              </p:txBody>
            </p:sp>
            <p:sp>
              <p:nvSpPr>
                <p:cNvPr id="29" name="フローチャート: 論理積ゲート 28"/>
                <p:cNvSpPr/>
                <p:nvPr/>
              </p:nvSpPr>
              <p:spPr>
                <a:xfrm flipH="1">
                  <a:off x="1620252" y="2233861"/>
                  <a:ext cx="156411" cy="192505"/>
                </a:xfrm>
                <a:prstGeom prst="flowChartDelay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1066800" y="2161674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dirty="0" smtClean="0"/>
                    <a:t>＋</a:t>
                  </a:r>
                  <a:endParaRPr kumimoji="1" lang="ja-JP" altLang="en-US" dirty="0"/>
                </a:p>
              </p:txBody>
            </p:sp>
            <p:cxnSp>
              <p:nvCxnSpPr>
                <p:cNvPr id="31" name="直線コネクタ 30"/>
                <p:cNvCxnSpPr/>
                <p:nvPr/>
              </p:nvCxnSpPr>
              <p:spPr>
                <a:xfrm flipV="1">
                  <a:off x="461211" y="2488530"/>
                  <a:ext cx="348916" cy="6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正方形/長方形 32"/>
              <p:cNvSpPr/>
              <p:nvPr/>
            </p:nvSpPr>
            <p:spPr>
              <a:xfrm rot="-2700000">
                <a:off x="2756026" y="3687702"/>
                <a:ext cx="92987" cy="5539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4" name="直線矢印コネクタ 33"/>
              <p:cNvCxnSpPr>
                <a:stCxn id="32" idx="1"/>
              </p:cNvCxnSpPr>
              <p:nvPr/>
            </p:nvCxnSpPr>
            <p:spPr>
              <a:xfrm flipH="1" flipV="1">
                <a:off x="2835443" y="3934326"/>
                <a:ext cx="3355180" cy="1507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>
                <a:off x="6196263" y="2538664"/>
                <a:ext cx="1" cy="13716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>
                <a:off x="2847473" y="2558716"/>
                <a:ext cx="1" cy="13716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正方形/長方形 31"/>
              <p:cNvSpPr/>
              <p:nvPr/>
            </p:nvSpPr>
            <p:spPr>
              <a:xfrm rot="2700000">
                <a:off x="6177005" y="3691712"/>
                <a:ext cx="92987" cy="5539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6" name="直線矢印コネクタ 45"/>
              <p:cNvCxnSpPr>
                <a:stCxn id="42" idx="1"/>
              </p:cNvCxnSpPr>
              <p:nvPr/>
            </p:nvCxnSpPr>
            <p:spPr>
              <a:xfrm flipH="1">
                <a:off x="5165563" y="1461723"/>
                <a:ext cx="811260" cy="1060899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矢印コネクタ 47"/>
              <p:cNvCxnSpPr>
                <a:stCxn id="42" idx="1"/>
              </p:cNvCxnSpPr>
              <p:nvPr/>
            </p:nvCxnSpPr>
            <p:spPr>
              <a:xfrm flipH="1">
                <a:off x="1913027" y="1461723"/>
                <a:ext cx="4063796" cy="816257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正方形/長方形 49"/>
              <p:cNvSpPr/>
              <p:nvPr/>
            </p:nvSpPr>
            <p:spPr>
              <a:xfrm rot="-1380000">
                <a:off x="4400343" y="1445815"/>
                <a:ext cx="92987" cy="5539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 rot="-1380000">
                <a:off x="4215858" y="1513995"/>
                <a:ext cx="92987" cy="5539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/>
              <p:cNvSpPr/>
              <p:nvPr/>
            </p:nvSpPr>
            <p:spPr>
              <a:xfrm rot="-1080000">
                <a:off x="3465889" y="1642330"/>
                <a:ext cx="92987" cy="5539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324853" y="1588168"/>
                <a:ext cx="1784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Differential Amp.</a:t>
                </a:r>
                <a:endParaRPr kumimoji="1" lang="ja-JP" altLang="en-US" dirty="0"/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1078832" y="2931694"/>
                <a:ext cx="1091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Detectors</a:t>
                </a:r>
                <a:endParaRPr kumimoji="1" lang="ja-JP" altLang="en-US" dirty="0"/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3208421" y="1054768"/>
                <a:ext cx="1061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ND filters</a:t>
                </a:r>
                <a:endParaRPr kumimoji="1" lang="ja-JP" altLang="en-US" dirty="0"/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4696326" y="2843462"/>
                <a:ext cx="1061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ND filters</a:t>
                </a:r>
                <a:endParaRPr kumimoji="1" lang="ja-JP" altLang="en-US" dirty="0"/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4740442" y="4271209"/>
                <a:ext cx="975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ND filter</a:t>
                </a:r>
                <a:endParaRPr kumimoji="1" lang="ja-JP" altLang="en-US" dirty="0"/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3412958" y="4267199"/>
                <a:ext cx="1077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λ/2 plate </a:t>
                </a:r>
                <a:endParaRPr kumimoji="1" lang="ja-JP" altLang="en-US" dirty="0"/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6276473" y="3978441"/>
                <a:ext cx="793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Mirror</a:t>
                </a:r>
                <a:endParaRPr kumimoji="1" lang="ja-JP" altLang="en-US" dirty="0"/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1953126" y="3914272"/>
                <a:ext cx="793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Mirror</a:t>
                </a:r>
                <a:endParaRPr kumimoji="1" lang="ja-JP" altLang="en-US" dirty="0"/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5931568" y="2021306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PBS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2173705" y="2691064"/>
                <a:ext cx="683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 smtClean="0">
                    <a:solidFill>
                      <a:srgbClr val="FF0000"/>
                    </a:solidFill>
                  </a:rPr>
                  <a:t>NPBS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5995736" y="942473"/>
                <a:ext cx="793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Mirror</a:t>
                </a:r>
                <a:endParaRPr kumimoji="1" lang="ja-JP" altLang="en-US" dirty="0"/>
              </a:p>
            </p:txBody>
          </p:sp>
          <p:sp>
            <p:nvSpPr>
              <p:cNvPr id="67" name="正方形/長方形 66"/>
              <p:cNvSpPr/>
              <p:nvPr/>
            </p:nvSpPr>
            <p:spPr>
              <a:xfrm>
                <a:off x="6966285" y="2322095"/>
                <a:ext cx="818147" cy="4211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7066547" y="2747210"/>
                <a:ext cx="658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err="1" smtClean="0"/>
                  <a:t>ECDL</a:t>
                </a:r>
                <a:endParaRPr kumimoji="1" lang="ja-JP" altLang="en-US" dirty="0"/>
              </a:p>
            </p:txBody>
          </p:sp>
        </p:grpSp>
        <p:sp>
          <p:nvSpPr>
            <p:cNvPr id="70" name="テキスト ボックス 69"/>
            <p:cNvSpPr txBox="1"/>
            <p:nvPr/>
          </p:nvSpPr>
          <p:spPr>
            <a:xfrm>
              <a:off x="3541294" y="3529263"/>
              <a:ext cx="1345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Rb</a:t>
              </a:r>
              <a:r>
                <a:rPr kumimoji="1" lang="en-US" altLang="ja-JP" dirty="0" smtClean="0"/>
                <a:t> atom cell</a:t>
              </a:r>
              <a:endParaRPr kumimoji="1" lang="ja-JP" altLang="en-US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4211052" y="2550696"/>
              <a:ext cx="822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Heater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3933825" y="3143250"/>
              <a:ext cx="5982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solidFill>
                    <a:schemeClr val="accent5">
                      <a:lumMod val="75000"/>
                    </a:schemeClr>
                  </a:solidFill>
                </a:rPr>
                <a:t>58</a:t>
              </a:r>
              <a:r>
                <a:rPr kumimoji="1" lang="en-US" altLang="ja-JP" sz="1200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kumimoji="1" lang="en-US" altLang="ja-JP" sz="1200" dirty="0" err="1" smtClean="0">
                  <a:solidFill>
                    <a:schemeClr val="accent5">
                      <a:lumMod val="75000"/>
                    </a:schemeClr>
                  </a:solidFill>
                </a:rPr>
                <a:t>μW</a:t>
              </a:r>
              <a:endParaRPr kumimoji="1" lang="ja-JP" alt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6" name="直線矢印コネクタ 65"/>
            <p:cNvCxnSpPr/>
            <p:nvPr/>
          </p:nvCxnSpPr>
          <p:spPr>
            <a:xfrm flipH="1" flipV="1">
              <a:off x="3266074" y="3171324"/>
              <a:ext cx="1715501" cy="501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70"/>
            <p:cNvSpPr txBox="1"/>
            <p:nvPr/>
          </p:nvSpPr>
          <p:spPr>
            <a:xfrm>
              <a:off x="3895725" y="2886075"/>
              <a:ext cx="5982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rgbClr val="FF0000"/>
                  </a:solidFill>
                </a:rPr>
                <a:t>15 </a:t>
              </a:r>
              <a:r>
                <a:rPr kumimoji="1" lang="en-US" altLang="ja-JP" sz="1200" dirty="0" err="1" smtClean="0">
                  <a:solidFill>
                    <a:srgbClr val="FF0000"/>
                  </a:solidFill>
                </a:rPr>
                <a:t>μW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43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85" y="1266637"/>
            <a:ext cx="6328609" cy="47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4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116</Words>
  <Application>Microsoft Office PowerPoint</Application>
  <PresentationFormat>画面に合わせる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kumakura@apphy.u-fukui.ac.jp</dc:creator>
  <cp:lastModifiedBy>kumakura@apphy.u-fukui.ac.jp</cp:lastModifiedBy>
  <cp:revision>14</cp:revision>
  <dcterms:created xsi:type="dcterms:W3CDTF">2016-07-14T10:01:29Z</dcterms:created>
  <dcterms:modified xsi:type="dcterms:W3CDTF">2016-07-15T06:26:59Z</dcterms:modified>
</cp:coreProperties>
</file>